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06" r:id="rId1"/>
    <p:sldMasterId id="2147483707" r:id="rId2"/>
    <p:sldMasterId id="2147483708" r:id="rId3"/>
  </p:sldMasterIdLst>
  <p:notesMasterIdLst>
    <p:notesMasterId r:id="rId22"/>
  </p:notesMasterIdLst>
  <p:sldIdLst>
    <p:sldId id="269" r:id="rId4"/>
    <p:sldId id="282" r:id="rId5"/>
    <p:sldId id="294" r:id="rId6"/>
    <p:sldId id="270" r:id="rId7"/>
    <p:sldId id="274" r:id="rId8"/>
    <p:sldId id="290" r:id="rId9"/>
    <p:sldId id="296" r:id="rId10"/>
    <p:sldId id="295" r:id="rId11"/>
    <p:sldId id="293" r:id="rId12"/>
    <p:sldId id="291" r:id="rId13"/>
    <p:sldId id="292" r:id="rId14"/>
    <p:sldId id="286" r:id="rId15"/>
    <p:sldId id="287" r:id="rId16"/>
    <p:sldId id="289" r:id="rId17"/>
    <p:sldId id="276" r:id="rId18"/>
    <p:sldId id="277" r:id="rId19"/>
    <p:sldId id="278" r:id="rId20"/>
    <p:sldId id="279" r:id="rId21"/>
  </p:sldIdLst>
  <p:sldSz cx="9144000" cy="5143500" type="screen16x9"/>
  <p:notesSz cx="6858000" cy="9144000"/>
  <p:embeddedFontLst>
    <p:embeddedFont>
      <p:font typeface="Inter" panose="020B0604020202020204" charset="0"/>
      <p:regular r:id="rId23"/>
      <p:bold r:id="rId24"/>
    </p:embeddedFont>
    <p:embeddedFont>
      <p:font typeface="Poppins" panose="00000500000000000000" pitchFamily="2" charset="0"/>
      <p:regular r:id="rId25"/>
      <p:bold r:id="rId26"/>
      <p:italic r:id="rId27"/>
      <p:boldItalic r:id="rId28"/>
    </p:embeddedFont>
    <p:embeddedFont>
      <p:font typeface="Poppins ExtraBold" panose="00000900000000000000" pitchFamily="2" charset="0"/>
      <p:bold r:id="rId29"/>
      <p:boldItalic r:id="rId30"/>
    </p:embeddedFont>
    <p:embeddedFont>
      <p:font typeface="Poppins Light" panose="00000400000000000000" pitchFamily="2" charset="0"/>
      <p:regular r:id="rId31"/>
      <p:italic r:id="rId32"/>
    </p:embeddedFont>
    <p:embeddedFont>
      <p:font typeface="Poppins SemiBold" panose="00000700000000000000" pitchFamily="2" charset="0"/>
      <p:bold r:id="rId33"/>
      <p:boldItalic r:id="rId34"/>
    </p:embeddedFont>
    <p:embeddedFont>
      <p:font typeface="Work Sans" panose="020B0604020202020204" charset="0"/>
      <p:regular r:id="rId35"/>
      <p:bold r:id="rId36"/>
      <p:italic r:id="rId37"/>
      <p:boldItalic r:id="rId38"/>
    </p:embeddedFont>
    <p:embeddedFont>
      <p:font typeface="Work Sans ExtraBold" panose="020B0604020202020204" charset="0"/>
      <p:bold r:id="rId39"/>
      <p:italic r:id="rId40"/>
      <p:boldItalic r:id="rId41"/>
    </p:embeddedFont>
    <p:embeddedFont>
      <p:font typeface="Work Sans Medium" panose="020B0604020202020204" charset="0"/>
      <p:regular r:id="rId42"/>
      <p:bold r:id="rId43"/>
      <p:italic r:id="rId44"/>
      <p:boldItalic r:id="rId45"/>
    </p:embeddedFont>
    <p:embeddedFont>
      <p:font typeface="Work Sans SemiBold" panose="020B060402020202020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D582770-4218-4DC2-A6F7-D98C67139429}">
  <a:tblStyle styleId="{AD582770-4218-4DC2-A6F7-D98C6713942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4"/>
  </p:normalViewPr>
  <p:slideViewPr>
    <p:cSldViewPr snapToGrid="0">
      <p:cViewPr varScale="1">
        <p:scale>
          <a:sx n="132" d="100"/>
          <a:sy n="132" d="100"/>
        </p:scale>
        <p:origin x="126" y="22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18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font" Target="fonts/font25.fntdata"/><Relationship Id="rId50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7.fntdata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font" Target="fonts/font23.fntdata"/><Relationship Id="rId53" Type="http://schemas.openxmlformats.org/officeDocument/2006/relationships/tableStyles" Target="tableStyle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52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font" Target="fonts/font26.fntdata"/><Relationship Id="rId8" Type="http://schemas.openxmlformats.org/officeDocument/2006/relationships/slide" Target="slides/slide5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font" Target="fonts/font24.fntdata"/><Relationship Id="rId20" Type="http://schemas.openxmlformats.org/officeDocument/2006/relationships/slide" Target="slides/slide17.xml"/><Relationship Id="rId41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openxmlformats.org/officeDocument/2006/relationships/font" Target="fonts/font27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86faf1b08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2" name="Google Shape;382;g286faf1b08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86faf1b08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286faf1b08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07578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86faf1b08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286faf1b08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2671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86faf1b08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286faf1b08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04842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86faf1b08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286faf1b08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6700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86faf1b08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286faf1b08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3662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86faf1b08b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1" name="Google Shape;451;g286faf1b08b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86faf1b08b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0" name="Google Shape;460;g286faf1b08b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86faf1b08b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8" name="Google Shape;468;g286faf1b08b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4ae6fa50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6" name="Google Shape;476;g24ae6fa50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b827cd6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8b827cd6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4843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b827cd6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8b827cd6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6689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b827cd6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8b827cd6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86faf1b08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286faf1b08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86faf1b08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286faf1b08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10062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86faf1b08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286faf1b08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6843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86faf1b08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286faf1b08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0940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86faf1b08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286faf1b08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8494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9" name="Google Shape;69;p17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2" name="Google Shape;72;p18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75" name="Google Shape;75;p19"/>
          <p:cNvPicPr preferRelativeResize="0"/>
          <p:nvPr/>
        </p:nvPicPr>
        <p:blipFill rotWithShape="1">
          <a:blip r:embed="rId2">
            <a:alphaModFix/>
          </a:blip>
          <a:srcRect t="31469" b="34000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3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206026" cy="51784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3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399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" name="Google Shape;87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">
  <p:cSld name="TITLE_2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" name="Google Shape;1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4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" name="Google Shape;95;p24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">
  <p:cSld name="TITLE_2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8" name="Google Shape;98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5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1" name="Google Shape;111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9" name="Google Shape;119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2" name="Google Shape;122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6" name="Google Shape;126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7" name="Google Shape;127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" name="Google Shape;24;p5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31" name="Google Shape;131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4" name="Google Shape;134;p3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5" name="Google Shape;135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0" name="Google Shape;140;p36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3" name="Google Shape;143;p37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46" name="Google Shape;146;p38"/>
          <p:cNvPicPr preferRelativeResize="0"/>
          <p:nvPr/>
        </p:nvPicPr>
        <p:blipFill rotWithShape="1">
          <a:blip r:embed="rId2">
            <a:alphaModFix/>
          </a:blip>
          <a:srcRect t="31469" b="34000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">
  <p:cSld name="TITLE_2_1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7" name="Google Shape;157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41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42"/>
          <p:cNvPicPr preferRelativeResize="0"/>
          <p:nvPr/>
        </p:nvPicPr>
        <p:blipFill rotWithShape="1">
          <a:blip r:embed="rId2">
            <a:alphaModFix/>
          </a:blip>
          <a:srcRect l="17884" r="23014"/>
          <a:stretch/>
        </p:blipFill>
        <p:spPr>
          <a:xfrm>
            <a:off x="0" y="0"/>
            <a:ext cx="4560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Google Shape;162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7899" y="814525"/>
            <a:ext cx="1932934" cy="1366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42"/>
          <p:cNvCxnSpPr/>
          <p:nvPr/>
        </p:nvCxnSpPr>
        <p:spPr>
          <a:xfrm>
            <a:off x="4961450" y="3495925"/>
            <a:ext cx="3699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"/>
            <a:ext cx="914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7" name="Google Shape;167;p43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8" name="Google Shape;168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64550" y="606300"/>
            <a:ext cx="2414898" cy="17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44"/>
          <p:cNvPicPr preferRelativeResize="0"/>
          <p:nvPr/>
        </p:nvPicPr>
        <p:blipFill rotWithShape="1">
          <a:blip r:embed="rId2">
            <a:alphaModFix/>
          </a:blip>
          <a:srcRect l="8826" t="9209" r="9600" b="9217"/>
          <a:stretch/>
        </p:blipFill>
        <p:spPr>
          <a:xfrm rot="10800000" flipH="1">
            <a:off x="0" y="0"/>
            <a:ext cx="9144000" cy="514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2" name="Google Shape;172;p44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3" name="Google Shape;173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64550" y="606300"/>
            <a:ext cx="2414898" cy="17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" name="Google Shape;2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76" name="Google Shape;176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987"/>
            <a:ext cx="9144000" cy="514548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45"/>
          <p:cNvSpPr txBox="1">
            <a:spLocks noGrp="1"/>
          </p:cNvSpPr>
          <p:nvPr>
            <p:ph type="sldNum" idx="12"/>
          </p:nvPr>
        </p:nvSpPr>
        <p:spPr>
          <a:xfrm>
            <a:off x="81213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| 0</a:t>
            </a:r>
            <a:endParaRPr/>
          </a:p>
        </p:txBody>
      </p:sp>
      <p:pic>
        <p:nvPicPr>
          <p:cNvPr id="178" name="Google Shape;178;p45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7072375" y="4687850"/>
            <a:ext cx="1410576" cy="344348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5"/>
          <p:cNvSpPr txBox="1">
            <a:spLocks noGrp="1"/>
          </p:cNvSpPr>
          <p:nvPr>
            <p:ph type="sldNum" idx="2"/>
          </p:nvPr>
        </p:nvSpPr>
        <p:spPr>
          <a:xfrm>
            <a:off x="82266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">
  <p:cSld name="TITLE_2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7" name="Google Shape;187;p47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 1">
  <p:cSld name="TITLE_2_1_1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0" name="Google Shape;190;p48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8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4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 1">
  <p:cSld name="SECTION_HEADER_4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399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" name="Google Shape;200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5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203" name="Google Shape;203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987"/>
            <a:ext cx="9144000" cy="5145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51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207" name="Google Shape;207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2400" y="0"/>
            <a:ext cx="9144000" cy="514548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52"/>
          <p:cNvSpPr txBox="1">
            <a:spLocks noGrp="1"/>
          </p:cNvSpPr>
          <p:nvPr>
            <p:ph type="sldNum" idx="12"/>
          </p:nvPr>
        </p:nvSpPr>
        <p:spPr>
          <a:xfrm>
            <a:off x="81213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| 0</a:t>
            </a:r>
            <a:endParaRPr/>
          </a:p>
        </p:txBody>
      </p:sp>
      <p:pic>
        <p:nvPicPr>
          <p:cNvPr id="209" name="Google Shape;209;p52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7102700" y="4687850"/>
            <a:ext cx="1410576" cy="344348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52"/>
          <p:cNvSpPr txBox="1">
            <a:spLocks noGrp="1"/>
          </p:cNvSpPr>
          <p:nvPr>
            <p:ph type="sldNum" idx="2"/>
          </p:nvPr>
        </p:nvSpPr>
        <p:spPr>
          <a:xfrm>
            <a:off x="82266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11" name="Google Shape;211;p52"/>
          <p:cNvGraphicFramePr/>
          <p:nvPr/>
        </p:nvGraphicFramePr>
        <p:xfrm>
          <a:off x="1569113" y="10391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{AD582770-4218-4DC2-A6F7-D98C67139429}</a:tableStyleId>
              </a:tblPr>
              <a:tblGrid>
                <a:gridCol w="120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1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1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3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b="1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Full-Time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Part-Time/ In-house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KODE by HACKTIV8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KODE by HACKTIV8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Delivery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In-Person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In-Person/Remote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Online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Online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Time Commitment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1,000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hours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32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hours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H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ours (avg)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H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ours (avg)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Frequency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Monthly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Varies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Capacity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40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students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20-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students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Quiz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Two-Way Learning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Career Support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Pricing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Rp 40,000K</a:t>
                      </a:r>
                      <a:endParaRPr sz="700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10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,000K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ixed (avg)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349K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349K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5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5" name="Google Shape;215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9" name="Google Shape;219;p5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0" name="Google Shape;220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">
  <p:cSld name="TITLE_2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6" name="Google Shape;226;p5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7" name="Google Shape;227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0" name="Google Shape;230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5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4" name="Google Shape;234;p5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5" name="Google Shape;235;p5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6" name="Google Shape;236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39" name="Google Shape;239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6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2" name="Google Shape;242;p6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3" name="Google Shape;243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8.xml"/><Relationship Id="rId21" Type="http://schemas.openxmlformats.org/officeDocument/2006/relationships/slideLayout" Target="../slideLayouts/slideLayout56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55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9" name="Google Shape;149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Relationship Id="rId5" Type="http://schemas.microsoft.com/office/2007/relationships/hdphoto" Target="../media/hdphoto1.wdp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19.png"/><Relationship Id="rId4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20.png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17/06/relationships/model3d" Target="../media/model3d1.glb"/><Relationship Id="rId7" Type="http://schemas.openxmlformats.org/officeDocument/2006/relationships/hyperlink" Target="https://www.lamudi.co.id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20.png"/><Relationship Id="rId9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9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microsoft.com/office/2007/relationships/hdphoto" Target="../media/hdphoto1.wdp"/><Relationship Id="rId9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png"/><Relationship Id="rId5" Type="http://schemas.openxmlformats.org/officeDocument/2006/relationships/hyperlink" Target="file:///C:\Users\USER\Downloads\map_house_price.html" TargetMode="Externa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386" name="Google Shape;386;p75"/>
          <p:cNvSpPr txBox="1"/>
          <p:nvPr/>
        </p:nvSpPr>
        <p:spPr>
          <a:xfrm>
            <a:off x="5250654" y="4663217"/>
            <a:ext cx="67533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Group 1 - </a:t>
            </a:r>
            <a:r>
              <a:rPr lang="en-US" sz="1500" b="1" dirty="0" err="1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PropertyWorth</a:t>
            </a:r>
            <a:endParaRPr sz="1500" b="1" i="0" u="none" strike="noStrike" cap="none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D0647C62-3CE3-43E4-9F35-56AEE2F0F6E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35508623"/>
                  </p:ext>
                </p:extLst>
              </p:nvPr>
            </p:nvGraphicFramePr>
            <p:xfrm>
              <a:off x="-883577" y="1206104"/>
              <a:ext cx="5957174" cy="423707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957174" cy="4237073"/>
                    </a:xfrm>
                    <a:prstGeom prst="rect">
                      <a:avLst/>
                    </a:prstGeom>
                  </am3d:spPr>
                  <am3d:camera>
                    <am3d:pos x="0" y="0" z="6497875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976" d="1000000"/>
                    <am3d:preTrans dx="-26619973" dy="-11088152" dz="14607929"/>
                    <am3d:scale>
                      <am3d:sx n="1000000" d="1000000"/>
                      <am3d:sy n="1000000" d="1000000"/>
                      <am3d:sz n="1000000" d="1000000"/>
                    </am3d:scale>
                    <am3d:rot ax="-558543" ay="1969335" az="-30463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9221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D0647C62-3CE3-43E4-9F35-56AEE2F0F6E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883577" y="1206104"/>
                <a:ext cx="5957174" cy="4237073"/>
              </a:xfrm>
              <a:prstGeom prst="rect">
                <a:avLst/>
              </a:prstGeom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C7F63668-3279-4E53-91A4-A6F808ED275A}"/>
              </a:ext>
            </a:extLst>
          </p:cNvPr>
          <p:cNvGrpSpPr/>
          <p:nvPr/>
        </p:nvGrpSpPr>
        <p:grpSpPr>
          <a:xfrm>
            <a:off x="3168502" y="973828"/>
            <a:ext cx="5211807" cy="1742437"/>
            <a:chOff x="3168502" y="973828"/>
            <a:chExt cx="5211807" cy="1742437"/>
          </a:xfrm>
        </p:grpSpPr>
        <p:sp>
          <p:nvSpPr>
            <p:cNvPr id="385" name="Google Shape;385;p75"/>
            <p:cNvSpPr txBox="1"/>
            <p:nvPr/>
          </p:nvSpPr>
          <p:spPr>
            <a:xfrm>
              <a:off x="3168502" y="1623172"/>
              <a:ext cx="4863526" cy="5610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0"/>
                <a:buFont typeface="Arial"/>
                <a:buNone/>
              </a:pPr>
              <a:r>
                <a:rPr lang="en" sz="4400" dirty="0">
                  <a:solidFill>
                    <a:srgbClr val="F06634"/>
                  </a:solidFill>
                  <a:latin typeface="Poppins ExtraBold" panose="00000900000000000000" pitchFamily="2" charset="0"/>
                  <a:ea typeface="Work Sans ExtraBold"/>
                  <a:cs typeface="Poppins ExtraBold" panose="00000900000000000000" pitchFamily="2" charset="0"/>
                  <a:sym typeface="Work Sans ExtraBold"/>
                </a:rPr>
                <a:t>PropertyWorth</a:t>
              </a:r>
              <a:endParaRPr sz="44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endParaRPr>
            </a:p>
          </p:txBody>
        </p:sp>
        <p:sp>
          <p:nvSpPr>
            <p:cNvPr id="5" name="Google Shape;385;p75">
              <a:extLst>
                <a:ext uri="{FF2B5EF4-FFF2-40B4-BE49-F238E27FC236}">
                  <a16:creationId xmlns:a16="http://schemas.microsoft.com/office/drawing/2014/main" id="{47187778-105F-4829-A3F6-9EC3C1411E53}"/>
                </a:ext>
              </a:extLst>
            </p:cNvPr>
            <p:cNvSpPr txBox="1"/>
            <p:nvPr/>
          </p:nvSpPr>
          <p:spPr>
            <a:xfrm>
              <a:off x="3168502" y="2257991"/>
              <a:ext cx="5211807" cy="4582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0"/>
                <a:buFont typeface="Arial"/>
                <a:buNone/>
              </a:pPr>
              <a:r>
                <a:rPr lang="en-US" sz="2200" dirty="0">
                  <a:solidFill>
                    <a:srgbClr val="F06634"/>
                  </a:solidFill>
                  <a:latin typeface="Poppins Light" panose="00000400000000000000" pitchFamily="2" charset="0"/>
                  <a:ea typeface="Work Sans ExtraBold"/>
                  <a:cs typeface="Poppins Light" panose="00000400000000000000" pitchFamily="2" charset="0"/>
                  <a:sym typeface="Work Sans ExtraBold"/>
                </a:rPr>
                <a:t>Easy </a:t>
              </a:r>
              <a:r>
                <a:rPr lang="en" sz="2200" dirty="0">
                  <a:solidFill>
                    <a:srgbClr val="F06634"/>
                  </a:solidFill>
                  <a:latin typeface="Poppins Light" panose="00000400000000000000" pitchFamily="2" charset="0"/>
                  <a:ea typeface="Work Sans ExtraBold"/>
                  <a:cs typeface="Poppins Light" panose="00000400000000000000" pitchFamily="2" charset="0"/>
                  <a:sym typeface="Work Sans ExtraBold"/>
                </a:rPr>
                <a:t>solution </a:t>
              </a:r>
              <a:r>
                <a:rPr lang="en-US" sz="2200" dirty="0">
                  <a:solidFill>
                    <a:srgbClr val="F06634"/>
                  </a:solidFill>
                  <a:latin typeface="Poppins Light" panose="00000400000000000000" pitchFamily="2" charset="0"/>
                  <a:ea typeface="Work Sans ExtraBold"/>
                  <a:cs typeface="Poppins Light" panose="00000400000000000000" pitchFamily="2" charset="0"/>
                  <a:sym typeface="Work Sans ExtraBold"/>
                </a:rPr>
                <a:t>for sale your home</a:t>
              </a:r>
              <a:endParaRPr sz="2200" dirty="0">
                <a:solidFill>
                  <a:srgbClr val="F06634"/>
                </a:solidFill>
                <a:latin typeface="Poppins Light" panose="00000400000000000000" pitchFamily="2" charset="0"/>
                <a:ea typeface="Work Sans ExtraBold"/>
                <a:cs typeface="Poppins Light" panose="00000400000000000000" pitchFamily="2" charset="0"/>
                <a:sym typeface="Work Sans ExtraBold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6385769-D8BE-49E1-AE73-D0AEE72E9B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</a:extLst>
            </a:blip>
            <a:srcRect l="33472" t="28665" r="33571" b="28476"/>
            <a:stretch/>
          </p:blipFill>
          <p:spPr>
            <a:xfrm>
              <a:off x="5070141" y="973828"/>
              <a:ext cx="597100" cy="554323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5" name="Google Shape;385;p75">
            <a:extLst>
              <a:ext uri="{FF2B5EF4-FFF2-40B4-BE49-F238E27FC236}">
                <a16:creationId xmlns:a16="http://schemas.microsoft.com/office/drawing/2014/main" id="{92DDF2D1-CFEC-45F1-A4F4-AD2BC452EAC4}"/>
              </a:ext>
            </a:extLst>
          </p:cNvPr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Analysis Data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7527D-9A97-49B7-A5A3-46A0AD9A4F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</p:spPr>
      </p:pic>
      <p:sp>
        <p:nvSpPr>
          <p:cNvPr id="8" name="Google Shape;385;p75">
            <a:extLst>
              <a:ext uri="{FF2B5EF4-FFF2-40B4-BE49-F238E27FC236}">
                <a16:creationId xmlns:a16="http://schemas.microsoft.com/office/drawing/2014/main" id="{5CA7E0B5-4ABF-4754-BDA1-50CCBE0FDED6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  <p:sp>
        <p:nvSpPr>
          <p:cNvPr id="7" name="Google Shape;385;p75">
            <a:extLst>
              <a:ext uri="{FF2B5EF4-FFF2-40B4-BE49-F238E27FC236}">
                <a16:creationId xmlns:a16="http://schemas.microsoft.com/office/drawing/2014/main" id="{3089F683-309E-46AE-A4E7-35B81347D5AB}"/>
              </a:ext>
            </a:extLst>
          </p:cNvPr>
          <p:cNvSpPr txBox="1"/>
          <p:nvPr/>
        </p:nvSpPr>
        <p:spPr>
          <a:xfrm>
            <a:off x="408128" y="824983"/>
            <a:ext cx="8613030" cy="855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Comparison between Land Area vs Price and Building Area vs Price</a:t>
            </a:r>
            <a:endParaRPr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B9686A-A891-4FE5-BA94-8FFDF97F6B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026" b="6355"/>
          <a:stretch/>
        </p:blipFill>
        <p:spPr>
          <a:xfrm>
            <a:off x="570870" y="1168995"/>
            <a:ext cx="7754727" cy="26466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714C03-D498-4EA4-A9F6-27AEE4BAAB92}"/>
              </a:ext>
            </a:extLst>
          </p:cNvPr>
          <p:cNvSpPr txBox="1"/>
          <p:nvPr/>
        </p:nvSpPr>
        <p:spPr>
          <a:xfrm>
            <a:off x="751746" y="3871538"/>
            <a:ext cx="72423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Poppins" panose="00000500000000000000" pitchFamily="2" charset="0"/>
                <a:cs typeface="Poppins" panose="00000500000000000000" pitchFamily="2" charset="0"/>
              </a:rPr>
              <a:t>There are many distribution data of houses with land area and building area &lt; 500m2, the price is more at &lt; IDR 10 Billion, but some are &gt; IDR 10 Billion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Poppins" panose="00000500000000000000" pitchFamily="2" charset="0"/>
                <a:cs typeface="Poppins" panose="00000500000000000000" pitchFamily="2" charset="0"/>
              </a:rPr>
              <a:t>Houses with land area and building area &gt; 500m2 are few with a price &lt; IDR 10 Billion and more have a price &gt; IDR 10 Billion</a:t>
            </a:r>
          </a:p>
        </p:txBody>
      </p:sp>
    </p:spTree>
    <p:extLst>
      <p:ext uri="{BB962C8B-B14F-4D97-AF65-F5344CB8AC3E}">
        <p14:creationId xmlns:p14="http://schemas.microsoft.com/office/powerpoint/2010/main" val="1103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5" name="Google Shape;385;p75">
            <a:extLst>
              <a:ext uri="{FF2B5EF4-FFF2-40B4-BE49-F238E27FC236}">
                <a16:creationId xmlns:a16="http://schemas.microsoft.com/office/drawing/2014/main" id="{92DDF2D1-CFEC-45F1-A4F4-AD2BC452EAC4}"/>
              </a:ext>
            </a:extLst>
          </p:cNvPr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Analysis Data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7527D-9A97-49B7-A5A3-46A0AD9A4F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</p:spPr>
      </p:pic>
      <p:sp>
        <p:nvSpPr>
          <p:cNvPr id="8" name="Google Shape;385;p75">
            <a:extLst>
              <a:ext uri="{FF2B5EF4-FFF2-40B4-BE49-F238E27FC236}">
                <a16:creationId xmlns:a16="http://schemas.microsoft.com/office/drawing/2014/main" id="{5CA7E0B5-4ABF-4754-BDA1-50CCBE0FDED6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  <p:sp>
        <p:nvSpPr>
          <p:cNvPr id="7" name="Google Shape;385;p75">
            <a:extLst>
              <a:ext uri="{FF2B5EF4-FFF2-40B4-BE49-F238E27FC236}">
                <a16:creationId xmlns:a16="http://schemas.microsoft.com/office/drawing/2014/main" id="{3089F683-309E-46AE-A4E7-35B81347D5AB}"/>
              </a:ext>
            </a:extLst>
          </p:cNvPr>
          <p:cNvSpPr txBox="1"/>
          <p:nvPr/>
        </p:nvSpPr>
        <p:spPr>
          <a:xfrm>
            <a:off x="408128" y="824983"/>
            <a:ext cx="8613030" cy="855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3500"/>
            </a:pPr>
            <a:r>
              <a:rPr lang="en-US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The influence of the number of rooms and number of bathrooms on house prices</a:t>
            </a:r>
            <a:endParaRPr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CB77AB-502D-405C-B6ED-B7A393B63D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518"/>
          <a:stretch/>
        </p:blipFill>
        <p:spPr>
          <a:xfrm>
            <a:off x="502190" y="1252655"/>
            <a:ext cx="8211585" cy="29723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FA2339-4887-4D1C-A5FE-BB6519A5182F}"/>
              </a:ext>
            </a:extLst>
          </p:cNvPr>
          <p:cNvSpPr txBox="1"/>
          <p:nvPr/>
        </p:nvSpPr>
        <p:spPr>
          <a:xfrm>
            <a:off x="875512" y="3995351"/>
            <a:ext cx="7392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Poppins" panose="00000500000000000000" pitchFamily="2" charset="0"/>
                <a:cs typeface="Poppins" panose="00000500000000000000" pitchFamily="2" charset="0"/>
              </a:rPr>
              <a:t>Houses with &lt; 3 bedrooms and bathrooms each have a price of &lt; IDR 5 Billion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Poppins" panose="00000500000000000000" pitchFamily="2" charset="0"/>
                <a:cs typeface="Poppins" panose="00000500000000000000" pitchFamily="2" charset="0"/>
              </a:rPr>
              <a:t>Houses with &gt; 3 bedrooms and bathrooms each have a price &gt; IDR 5 billion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Poppins" panose="00000500000000000000" pitchFamily="2" charset="0"/>
                <a:cs typeface="Poppins" panose="00000500000000000000" pitchFamily="2" charset="0"/>
              </a:rPr>
              <a:t>The more bedrooms and bathrooms, the higher the price</a:t>
            </a:r>
          </a:p>
        </p:txBody>
      </p:sp>
    </p:spTree>
    <p:extLst>
      <p:ext uri="{BB962C8B-B14F-4D97-AF65-F5344CB8AC3E}">
        <p14:creationId xmlns:p14="http://schemas.microsoft.com/office/powerpoint/2010/main" val="277756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" name="Google Shape;385;p75">
            <a:extLst>
              <a:ext uri="{FF2B5EF4-FFF2-40B4-BE49-F238E27FC236}">
                <a16:creationId xmlns:a16="http://schemas.microsoft.com/office/drawing/2014/main" id="{4B17FF62-0BB3-4D88-A024-2DDC7B7EADAA}"/>
              </a:ext>
            </a:extLst>
          </p:cNvPr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Methodology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B2A842-04FA-48E6-B2AC-66823DF59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019" y="844606"/>
            <a:ext cx="3884590" cy="41083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82CB4C-9F19-439E-8222-80381CC577D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</p:spPr>
      </p:pic>
      <p:sp>
        <p:nvSpPr>
          <p:cNvPr id="8" name="Google Shape;385;p75">
            <a:extLst>
              <a:ext uri="{FF2B5EF4-FFF2-40B4-BE49-F238E27FC236}">
                <a16:creationId xmlns:a16="http://schemas.microsoft.com/office/drawing/2014/main" id="{1E732BBC-A6E3-4B3D-B635-C9F1214FCE5C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383234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4" name="Google Shape;385;p75">
            <a:extLst>
              <a:ext uri="{FF2B5EF4-FFF2-40B4-BE49-F238E27FC236}">
                <a16:creationId xmlns:a16="http://schemas.microsoft.com/office/drawing/2014/main" id="{92CDED50-16DE-48AD-8E24-91233F71D688}"/>
              </a:ext>
            </a:extLst>
          </p:cNvPr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Model Evaluation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131DF4-0CFB-49AA-A336-B14A9D7E1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86" y="893097"/>
            <a:ext cx="4870471" cy="38581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BB4DA4-764C-4828-94BB-3208183D91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</p:spPr>
      </p:pic>
      <p:sp>
        <p:nvSpPr>
          <p:cNvPr id="8" name="Google Shape;385;p75">
            <a:extLst>
              <a:ext uri="{FF2B5EF4-FFF2-40B4-BE49-F238E27FC236}">
                <a16:creationId xmlns:a16="http://schemas.microsoft.com/office/drawing/2014/main" id="{DCAE7BE3-D63D-4654-843D-D1E669D88265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18578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CB9D17-4D3E-DA4E-A4EB-D6BA3FC0CDD5}"/>
              </a:ext>
            </a:extLst>
          </p:cNvPr>
          <p:cNvSpPr txBox="1"/>
          <p:nvPr/>
        </p:nvSpPr>
        <p:spPr>
          <a:xfrm>
            <a:off x="2839891" y="2002363"/>
            <a:ext cx="527171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Demo Model</a:t>
            </a:r>
          </a:p>
          <a:p>
            <a:r>
              <a:rPr lang="en-US" sz="2000" dirty="0"/>
              <a:t>(</a:t>
            </a:r>
            <a:r>
              <a:rPr lang="en-US" sz="2000" dirty="0" err="1"/>
              <a:t>huggingface</a:t>
            </a:r>
            <a:r>
              <a:rPr lang="en-US" sz="2000" dirty="0"/>
              <a:t> link)</a:t>
            </a:r>
          </a:p>
        </p:txBody>
      </p:sp>
      <p:sp>
        <p:nvSpPr>
          <p:cNvPr id="4" name="Google Shape;385;p75">
            <a:extLst>
              <a:ext uri="{FF2B5EF4-FFF2-40B4-BE49-F238E27FC236}">
                <a16:creationId xmlns:a16="http://schemas.microsoft.com/office/drawing/2014/main" id="{9CE979BA-203E-471A-9F6B-209A17226CA1}"/>
              </a:ext>
            </a:extLst>
          </p:cNvPr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Demo Model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C3D312-199C-418E-8159-730B53FCBF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</p:spPr>
      </p:pic>
      <p:sp>
        <p:nvSpPr>
          <p:cNvPr id="6" name="Google Shape;385;p75">
            <a:extLst>
              <a:ext uri="{FF2B5EF4-FFF2-40B4-BE49-F238E27FC236}">
                <a16:creationId xmlns:a16="http://schemas.microsoft.com/office/drawing/2014/main" id="{2EFA594B-A1F0-4E51-8437-AFD6E4A9BB3D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08362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82"/>
          <p:cNvSpPr txBox="1"/>
          <p:nvPr/>
        </p:nvSpPr>
        <p:spPr>
          <a:xfrm>
            <a:off x="775925" y="743375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Challenges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57" name="Google Shape;457;p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724AC7C-2258-4B29-8CAC-9AC8254ED103}"/>
              </a:ext>
            </a:extLst>
          </p:cNvPr>
          <p:cNvGrpSpPr/>
          <p:nvPr/>
        </p:nvGrpSpPr>
        <p:grpSpPr>
          <a:xfrm>
            <a:off x="5852866" y="1598300"/>
            <a:ext cx="2220864" cy="2211933"/>
            <a:chOff x="5852866" y="1598300"/>
            <a:chExt cx="2220864" cy="2211933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883FFA14-93B3-41B8-9621-5E6095643457}"/>
                </a:ext>
              </a:extLst>
            </p:cNvPr>
            <p:cNvSpPr/>
            <p:nvPr/>
          </p:nvSpPr>
          <p:spPr>
            <a:xfrm>
              <a:off x="5852866" y="2650350"/>
              <a:ext cx="2220864" cy="1159883"/>
            </a:xfrm>
            <a:prstGeom prst="roundRect">
              <a:avLst>
                <a:gd name="adj" fmla="val 1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buClr>
                  <a:schemeClr val="dk1"/>
                </a:buClr>
                <a:buSzPts val="1100"/>
              </a:pPr>
              <a:r>
                <a:rPr lang="en-US" dirty="0">
                  <a:solidFill>
                    <a:schemeClr val="tx1"/>
                  </a:solidFill>
                  <a:latin typeface="Poppins Light" panose="00000400000000000000" pitchFamily="2" charset="0"/>
                  <a:ea typeface="Inter"/>
                  <a:cs typeface="Poppins Light" panose="00000400000000000000" pitchFamily="2" charset="0"/>
                  <a:sym typeface="Inter"/>
                </a:rPr>
                <a:t>Limited PC Resources related to Geospatial Analysis</a:t>
              </a:r>
              <a:endParaRPr lang="en" dirty="0">
                <a:solidFill>
                  <a:schemeClr val="tx1"/>
                </a:solidFill>
                <a:latin typeface="Poppins Light" panose="00000400000000000000" pitchFamily="2" charset="0"/>
                <a:ea typeface="Inter"/>
                <a:cs typeface="Poppins Light" panose="00000400000000000000" pitchFamily="2" charset="0"/>
                <a:sym typeface="Inter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07EBD67-86F9-4685-A2A8-152434022B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2772" t="69318"/>
            <a:stretch/>
          </p:blipFill>
          <p:spPr>
            <a:xfrm>
              <a:off x="6450757" y="1598300"/>
              <a:ext cx="1025081" cy="1102707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597B59F-0CE6-4BB9-98A9-D14EEF522474}"/>
              </a:ext>
            </a:extLst>
          </p:cNvPr>
          <p:cNvGrpSpPr/>
          <p:nvPr/>
        </p:nvGrpSpPr>
        <p:grpSpPr>
          <a:xfrm>
            <a:off x="923924" y="1725550"/>
            <a:ext cx="2209801" cy="2103500"/>
            <a:chOff x="923924" y="1725550"/>
            <a:chExt cx="2209801" cy="2103500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ADA1CEF-73A4-4BC1-B102-981013286378}"/>
                </a:ext>
              </a:extLst>
            </p:cNvPr>
            <p:cNvSpPr/>
            <p:nvPr/>
          </p:nvSpPr>
          <p:spPr>
            <a:xfrm>
              <a:off x="923924" y="2669167"/>
              <a:ext cx="2209801" cy="1159883"/>
            </a:xfrm>
            <a:prstGeom prst="roundRect">
              <a:avLst>
                <a:gd name="adj" fmla="val 1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Poppins Light" panose="00000400000000000000" pitchFamily="2" charset="0"/>
                  <a:ea typeface="Inter"/>
                  <a:cs typeface="Poppins Light" panose="00000400000000000000" pitchFamily="2" charset="0"/>
                  <a:sym typeface="Inter"/>
                </a:rPr>
                <a:t>Insufficient data</a:t>
              </a:r>
              <a:endParaRPr lang="en" dirty="0">
                <a:solidFill>
                  <a:schemeClr val="tx1"/>
                </a:solidFill>
                <a:latin typeface="Poppins Light" panose="00000400000000000000" pitchFamily="2" charset="0"/>
                <a:ea typeface="Inter"/>
                <a:cs typeface="Poppins Light" panose="00000400000000000000" pitchFamily="2" charset="0"/>
                <a:sym typeface="Inter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C7A2905-B1C0-4721-944C-52865D5F95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-1" t="33901" r="76025" b="34754"/>
            <a:stretch/>
          </p:blipFill>
          <p:spPr>
            <a:xfrm>
              <a:off x="1494256" y="1725550"/>
              <a:ext cx="1025081" cy="1279414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520158E-A767-4423-BD65-4BC0CE45D63A}"/>
              </a:ext>
            </a:extLst>
          </p:cNvPr>
          <p:cNvGrpSpPr/>
          <p:nvPr/>
        </p:nvGrpSpPr>
        <p:grpSpPr>
          <a:xfrm>
            <a:off x="3382864" y="1673217"/>
            <a:ext cx="2220864" cy="2155833"/>
            <a:chOff x="3382864" y="1673217"/>
            <a:chExt cx="2220864" cy="2155833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B737A963-6371-4301-9A43-FBFE6700579B}"/>
                </a:ext>
              </a:extLst>
            </p:cNvPr>
            <p:cNvSpPr/>
            <p:nvPr/>
          </p:nvSpPr>
          <p:spPr>
            <a:xfrm>
              <a:off x="3382864" y="2669167"/>
              <a:ext cx="2220864" cy="1159883"/>
            </a:xfrm>
            <a:prstGeom prst="roundRect">
              <a:avLst>
                <a:gd name="adj" fmla="val 1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buClr>
                  <a:schemeClr val="dk1"/>
                </a:buClr>
                <a:buSzPts val="1100"/>
              </a:pPr>
              <a:r>
                <a:rPr lang="en-US" dirty="0">
                  <a:solidFill>
                    <a:schemeClr val="tx1"/>
                  </a:solidFill>
                  <a:latin typeface="Poppins Light" panose="00000400000000000000" pitchFamily="2" charset="0"/>
                  <a:ea typeface="Inter"/>
                  <a:cs typeface="Poppins Light" panose="00000400000000000000" pitchFamily="2" charset="0"/>
                  <a:sym typeface="Inter"/>
                </a:rPr>
                <a:t>Project work in short time</a:t>
              </a:r>
              <a:endParaRPr lang="en" dirty="0">
                <a:solidFill>
                  <a:schemeClr val="tx1"/>
                </a:solidFill>
                <a:latin typeface="Poppins Light" panose="00000400000000000000" pitchFamily="2" charset="0"/>
                <a:ea typeface="Inter"/>
                <a:cs typeface="Poppins Light" panose="00000400000000000000" pitchFamily="2" charset="0"/>
                <a:sym typeface="Inter"/>
              </a:endParaRP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C86183E-B502-4640-8E84-B1C0958C42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5944" t="32454" r="34133" b="33789"/>
            <a:stretch/>
          </p:blipFill>
          <p:spPr>
            <a:xfrm>
              <a:off x="4003275" y="1673217"/>
              <a:ext cx="1297226" cy="1397015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B26DFD36-4CE8-4A82-8638-66987583F4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309563" y="256299"/>
            <a:ext cx="335819" cy="307776"/>
          </a:xfrm>
          <a:prstGeom prst="rect">
            <a:avLst/>
          </a:prstGeom>
        </p:spPr>
      </p:pic>
      <p:sp>
        <p:nvSpPr>
          <p:cNvPr id="15" name="Google Shape;385;p75">
            <a:extLst>
              <a:ext uri="{FF2B5EF4-FFF2-40B4-BE49-F238E27FC236}">
                <a16:creationId xmlns:a16="http://schemas.microsoft.com/office/drawing/2014/main" id="{A8230CF9-E419-4A51-97F2-E3FAC468C92A}"/>
              </a:ext>
            </a:extLst>
          </p:cNvPr>
          <p:cNvSpPr txBox="1"/>
          <p:nvPr/>
        </p:nvSpPr>
        <p:spPr>
          <a:xfrm>
            <a:off x="6137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83"/>
          <p:cNvSpPr txBox="1"/>
          <p:nvPr/>
        </p:nvSpPr>
        <p:spPr>
          <a:xfrm>
            <a:off x="645382" y="786195"/>
            <a:ext cx="70890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Success Story</a:t>
            </a:r>
            <a:endParaRPr sz="2300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65" name="Google Shape;465;p8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22CFB67-43D6-4198-8973-5AEB6741C978}"/>
              </a:ext>
            </a:extLst>
          </p:cNvPr>
          <p:cNvGrpSpPr/>
          <p:nvPr/>
        </p:nvGrpSpPr>
        <p:grpSpPr>
          <a:xfrm>
            <a:off x="923924" y="1681596"/>
            <a:ext cx="3423992" cy="1952625"/>
            <a:chOff x="923924" y="1681596"/>
            <a:chExt cx="3423992" cy="1952625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911C7AF0-5FF1-4309-908A-9FF14F8A6EDD}"/>
                </a:ext>
              </a:extLst>
            </p:cNvPr>
            <p:cNvSpPr/>
            <p:nvPr/>
          </p:nvSpPr>
          <p:spPr>
            <a:xfrm>
              <a:off x="923924" y="2474338"/>
              <a:ext cx="3423992" cy="1159883"/>
            </a:xfrm>
            <a:prstGeom prst="roundRect">
              <a:avLst>
                <a:gd name="adj" fmla="val 1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Poppins Light" panose="00000400000000000000" pitchFamily="2" charset="0"/>
                  <a:ea typeface="Inter"/>
                  <a:cs typeface="Poppins Light" panose="00000400000000000000" pitchFamily="2" charset="0"/>
                  <a:sym typeface="Inter"/>
                </a:rPr>
                <a:t>Successfully applied geospatial analysis, which had learn before.</a:t>
              </a:r>
              <a:endParaRPr lang="en" dirty="0">
                <a:solidFill>
                  <a:schemeClr val="tx1"/>
                </a:solidFill>
                <a:latin typeface="Poppins Light" panose="00000400000000000000" pitchFamily="2" charset="0"/>
                <a:ea typeface="Inter"/>
                <a:cs typeface="Poppins Light" panose="00000400000000000000" pitchFamily="2" charset="0"/>
                <a:sym typeface="Inter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20CF2BF-3E43-4335-B7C8-B16D38101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23828" y="1681596"/>
              <a:ext cx="1024184" cy="1024184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B8F117-248C-403A-A5C5-3688BF56422F}"/>
              </a:ext>
            </a:extLst>
          </p:cNvPr>
          <p:cNvGrpSpPr/>
          <p:nvPr/>
        </p:nvGrpSpPr>
        <p:grpSpPr>
          <a:xfrm>
            <a:off x="4519366" y="1702139"/>
            <a:ext cx="3441134" cy="1932081"/>
            <a:chOff x="4519366" y="1702139"/>
            <a:chExt cx="3441134" cy="1932081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5B9810E5-25F7-47C1-B483-21D3E0863319}"/>
                </a:ext>
              </a:extLst>
            </p:cNvPr>
            <p:cNvSpPr/>
            <p:nvPr/>
          </p:nvSpPr>
          <p:spPr>
            <a:xfrm>
              <a:off x="4519366" y="2474337"/>
              <a:ext cx="3441134" cy="1159883"/>
            </a:xfrm>
            <a:prstGeom prst="roundRect">
              <a:avLst>
                <a:gd name="adj" fmla="val 1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buClr>
                  <a:schemeClr val="dk1"/>
                </a:buClr>
                <a:buSzPts val="1100"/>
              </a:pPr>
              <a:r>
                <a:rPr lang="en-US" dirty="0">
                  <a:solidFill>
                    <a:schemeClr val="tx1"/>
                  </a:solidFill>
                  <a:latin typeface="Poppins Light" panose="00000400000000000000" pitchFamily="2" charset="0"/>
                  <a:ea typeface="Inter"/>
                  <a:cs typeface="Poppins Light" panose="00000400000000000000" pitchFamily="2" charset="0"/>
                  <a:sym typeface="Inter"/>
                </a:rPr>
                <a:t>Successfully implemented the </a:t>
              </a:r>
              <a:r>
                <a:rPr lang="en-US" dirty="0" err="1">
                  <a:solidFill>
                    <a:schemeClr val="tx1"/>
                  </a:solidFill>
                  <a:latin typeface="Poppins Light" panose="00000400000000000000" pitchFamily="2" charset="0"/>
                  <a:ea typeface="Inter"/>
                  <a:cs typeface="Poppins Light" panose="00000400000000000000" pitchFamily="2" charset="0"/>
                  <a:sym typeface="Inter"/>
                </a:rPr>
                <a:t>pycaret</a:t>
              </a:r>
              <a:r>
                <a:rPr lang="en-US" dirty="0">
                  <a:solidFill>
                    <a:schemeClr val="tx1"/>
                  </a:solidFill>
                  <a:latin typeface="Poppins Light" panose="00000400000000000000" pitchFamily="2" charset="0"/>
                  <a:ea typeface="Inter"/>
                  <a:cs typeface="Poppins Light" panose="00000400000000000000" pitchFamily="2" charset="0"/>
                  <a:sym typeface="Inter"/>
                </a:rPr>
                <a:t> library, to more efficient the modeling process.</a:t>
              </a:r>
              <a:endParaRPr lang="en" dirty="0">
                <a:solidFill>
                  <a:schemeClr val="tx1"/>
                </a:solidFill>
                <a:latin typeface="Poppins Light" panose="00000400000000000000" pitchFamily="2" charset="0"/>
                <a:ea typeface="Inter"/>
                <a:cs typeface="Poppins Light" panose="00000400000000000000" pitchFamily="2" charset="0"/>
                <a:sym typeface="Inter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F07EE4F-2367-411A-8B32-AFAC67C472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27841" y="1702139"/>
              <a:ext cx="1024183" cy="1024183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E2007A2-B919-46D8-A67D-53485151C6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309563" y="256299"/>
            <a:ext cx="335819" cy="307776"/>
          </a:xfrm>
          <a:prstGeom prst="rect">
            <a:avLst/>
          </a:prstGeom>
        </p:spPr>
      </p:pic>
      <p:sp>
        <p:nvSpPr>
          <p:cNvPr id="16" name="Google Shape;385;p75">
            <a:extLst>
              <a:ext uri="{FF2B5EF4-FFF2-40B4-BE49-F238E27FC236}">
                <a16:creationId xmlns:a16="http://schemas.microsoft.com/office/drawing/2014/main" id="{4137F001-307D-4577-9FD4-88B432DF7CD6}"/>
              </a:ext>
            </a:extLst>
          </p:cNvPr>
          <p:cNvSpPr txBox="1"/>
          <p:nvPr/>
        </p:nvSpPr>
        <p:spPr>
          <a:xfrm>
            <a:off x="6137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84"/>
          <p:cNvSpPr txBox="1"/>
          <p:nvPr/>
        </p:nvSpPr>
        <p:spPr>
          <a:xfrm>
            <a:off x="534546" y="761206"/>
            <a:ext cx="70890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Conclusion &amp; Business Impact</a:t>
            </a:r>
            <a:endParaRPr sz="2300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73" name="Google Shape;473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11522A-7D2E-4592-9AC1-1A5E03AB33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309563" y="256299"/>
            <a:ext cx="335819" cy="307776"/>
          </a:xfrm>
          <a:prstGeom prst="rect">
            <a:avLst/>
          </a:prstGeom>
        </p:spPr>
      </p:pic>
      <p:sp>
        <p:nvSpPr>
          <p:cNvPr id="5" name="Google Shape;385;p75">
            <a:extLst>
              <a:ext uri="{FF2B5EF4-FFF2-40B4-BE49-F238E27FC236}">
                <a16:creationId xmlns:a16="http://schemas.microsoft.com/office/drawing/2014/main" id="{DB1E69C1-1048-4ACF-A93C-8461BE9B31BC}"/>
              </a:ext>
            </a:extLst>
          </p:cNvPr>
          <p:cNvSpPr txBox="1"/>
          <p:nvPr/>
        </p:nvSpPr>
        <p:spPr>
          <a:xfrm>
            <a:off x="6137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38C4EE-8593-4773-9469-7289CC8D6F4F}"/>
              </a:ext>
            </a:extLst>
          </p:cNvPr>
          <p:cNvSpPr txBox="1"/>
          <p:nvPr/>
        </p:nvSpPr>
        <p:spPr>
          <a:xfrm>
            <a:off x="992156" y="1467617"/>
            <a:ext cx="66313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objective has been achieved but further improvements are needed to accurately predict house selling prices.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Separating the dataset based on price range/city area so that each model can be created later.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Data scraping is more specific to certain agents who have a fixed commission rate so that house prices are more measurable.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Collect more data and other house specifications.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Scheduling the web-scraping process, ETL process, and Modeling process.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" grpId="0"/>
      <p:bldP spid="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43401" y="4399825"/>
            <a:ext cx="244986" cy="201168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85"/>
          <p:cNvSpPr txBox="1"/>
          <p:nvPr/>
        </p:nvSpPr>
        <p:spPr>
          <a:xfrm>
            <a:off x="843349" y="1574450"/>
            <a:ext cx="6838995" cy="6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0" i="0" u="none" strike="noStrike" cap="none" dirty="0">
                <a:solidFill>
                  <a:srgbClr val="FFFFFF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Thank You</a:t>
            </a:r>
            <a:endParaRPr sz="7200" b="0" i="0" u="none" strike="noStrike" cap="none" dirty="0">
              <a:solidFill>
                <a:srgbClr val="FFFFFF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80" name="Google Shape;480;p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481" name="Google Shape;481;p85"/>
          <p:cNvSpPr txBox="1"/>
          <p:nvPr/>
        </p:nvSpPr>
        <p:spPr>
          <a:xfrm>
            <a:off x="925850" y="2839500"/>
            <a:ext cx="1917600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M </a:t>
            </a:r>
            <a:r>
              <a:rPr lang="en-US" sz="1800" b="1" dirty="0" err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Fattahillah</a:t>
            </a:r>
            <a:endParaRPr sz="1800" b="1" i="0" u="none" strike="noStrike" cap="none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9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</a:t>
            </a:r>
            <a:r>
              <a:rPr lang="en-US" sz="9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RMT</a:t>
            </a:r>
            <a:r>
              <a:rPr lang="en" sz="9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-022</a:t>
            </a:r>
            <a:endParaRPr sz="900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9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Engineer</a:t>
            </a:r>
            <a:endParaRPr sz="9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9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482" name="Google Shape;482;p8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54775" y="4399825"/>
            <a:ext cx="284713" cy="201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8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05899" y="4399825"/>
            <a:ext cx="198637" cy="201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8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28695" y="4399825"/>
            <a:ext cx="201948" cy="201168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85"/>
          <p:cNvSpPr txBox="1"/>
          <p:nvPr/>
        </p:nvSpPr>
        <p:spPr>
          <a:xfrm>
            <a:off x="1230650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Hacktiv8id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5"/>
          <p:cNvSpPr txBox="1"/>
          <p:nvPr/>
        </p:nvSpPr>
        <p:spPr>
          <a:xfrm>
            <a:off x="3088375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Hacktiv8id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85"/>
          <p:cNvSpPr txBox="1"/>
          <p:nvPr/>
        </p:nvSpPr>
        <p:spPr>
          <a:xfrm>
            <a:off x="4946100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85"/>
          <p:cNvSpPr txBox="1"/>
          <p:nvPr/>
        </p:nvSpPr>
        <p:spPr>
          <a:xfrm>
            <a:off x="6704525" y="4338875"/>
            <a:ext cx="1423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 Indonesia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85"/>
          <p:cNvSpPr txBox="1"/>
          <p:nvPr/>
        </p:nvSpPr>
        <p:spPr>
          <a:xfrm>
            <a:off x="3028521" y="2839500"/>
            <a:ext cx="2045100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M </a:t>
            </a:r>
            <a:r>
              <a:rPr lang="en-US" sz="1800" b="1" dirty="0" err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Ghedi</a:t>
            </a:r>
            <a:endParaRPr sz="1800" b="1" i="0" u="none" strike="noStrike" cap="none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lvl="0">
              <a:buSzPts val="1000"/>
            </a:pPr>
            <a:r>
              <a:rPr lang="en-US" sz="9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FTDS-RMT-022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9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Scientist</a:t>
            </a:r>
            <a:endParaRPr sz="9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9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490" name="Google Shape;490;p85"/>
          <p:cNvSpPr txBox="1"/>
          <p:nvPr/>
        </p:nvSpPr>
        <p:spPr>
          <a:xfrm>
            <a:off x="4720017" y="2839500"/>
            <a:ext cx="1917600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dirty="0" err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Firhan</a:t>
            </a:r>
            <a:endParaRPr sz="1800" b="1" i="0" u="none" strike="noStrike" cap="none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lvl="0">
              <a:buSzPts val="1000"/>
            </a:pPr>
            <a:r>
              <a:rPr lang="en-US" sz="9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FTDS-RMT-022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9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Analyst</a:t>
            </a:r>
            <a:endParaRPr sz="9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9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5" name="Google Shape;490;p85">
            <a:extLst>
              <a:ext uri="{FF2B5EF4-FFF2-40B4-BE49-F238E27FC236}">
                <a16:creationId xmlns:a16="http://schemas.microsoft.com/office/drawing/2014/main" id="{C6613742-4F0F-4B9D-8FC9-B449E584DDA9}"/>
              </a:ext>
            </a:extLst>
          </p:cNvPr>
          <p:cNvSpPr txBox="1"/>
          <p:nvPr/>
        </p:nvSpPr>
        <p:spPr>
          <a:xfrm>
            <a:off x="6334070" y="2832571"/>
            <a:ext cx="1917600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M Fahmi F</a:t>
            </a:r>
            <a:endParaRPr sz="1800" b="1" i="0" u="none" strike="noStrike" cap="none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lvl="0">
              <a:buSzPts val="1000"/>
            </a:pPr>
            <a:r>
              <a:rPr lang="en-US" sz="9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FTDS-RMT-022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9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Analyst</a:t>
            </a:r>
            <a:endParaRPr sz="9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9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9" grpId="0"/>
      <p:bldP spid="481" grpId="0"/>
      <p:bldP spid="489" grpId="0"/>
      <p:bldP spid="490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85;p75">
            <a:extLst>
              <a:ext uri="{FF2B5EF4-FFF2-40B4-BE49-F238E27FC236}">
                <a16:creationId xmlns:a16="http://schemas.microsoft.com/office/drawing/2014/main" id="{2D9821FE-BA8C-45B4-8F0B-320ACE6CC9EF}"/>
              </a:ext>
            </a:extLst>
          </p:cNvPr>
          <p:cNvSpPr txBox="1"/>
          <p:nvPr/>
        </p:nvSpPr>
        <p:spPr>
          <a:xfrm>
            <a:off x="1940048" y="251536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Executive Summary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F9511DB-92A2-4150-8BD1-884D1B14421D}"/>
              </a:ext>
            </a:extLst>
          </p:cNvPr>
          <p:cNvSpPr/>
          <p:nvPr/>
        </p:nvSpPr>
        <p:spPr>
          <a:xfrm>
            <a:off x="685154" y="1257300"/>
            <a:ext cx="1438939" cy="74427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Issue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73723E-2FB8-4050-AA96-E86773F59B8C}"/>
              </a:ext>
            </a:extLst>
          </p:cNvPr>
          <p:cNvSpPr/>
          <p:nvPr/>
        </p:nvSpPr>
        <p:spPr>
          <a:xfrm>
            <a:off x="685153" y="2067939"/>
            <a:ext cx="1438940" cy="5143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Question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CCD201-C293-440C-A500-7FD07FF9CB68}"/>
              </a:ext>
            </a:extLst>
          </p:cNvPr>
          <p:cNvSpPr/>
          <p:nvPr/>
        </p:nvSpPr>
        <p:spPr>
          <a:xfrm>
            <a:off x="685152" y="2648618"/>
            <a:ext cx="1438941" cy="106559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Method/Model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A8A9EC-E0A9-45A8-BD00-2AACB26BD268}"/>
              </a:ext>
            </a:extLst>
          </p:cNvPr>
          <p:cNvSpPr/>
          <p:nvPr/>
        </p:nvSpPr>
        <p:spPr>
          <a:xfrm>
            <a:off x="685151" y="3786905"/>
            <a:ext cx="1438941" cy="5143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Impact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B92DD04-1914-4071-A4E4-C9418E07A2B8}"/>
              </a:ext>
            </a:extLst>
          </p:cNvPr>
          <p:cNvSpPr/>
          <p:nvPr/>
        </p:nvSpPr>
        <p:spPr>
          <a:xfrm>
            <a:off x="2214396" y="1257300"/>
            <a:ext cx="1717842" cy="74427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100" dirty="0">
                <a:solidFill>
                  <a:schemeClr val="tx1"/>
                </a:solidFill>
              </a:rPr>
              <a:t>Helping </a:t>
            </a:r>
            <a:r>
              <a:rPr lang="en-US" sz="1100" b="1" dirty="0">
                <a:solidFill>
                  <a:schemeClr val="tx1"/>
                </a:solidFill>
              </a:rPr>
              <a:t>developers/individuals </a:t>
            </a:r>
            <a:r>
              <a:rPr lang="en-US" sz="1100" dirty="0">
                <a:solidFill>
                  <a:schemeClr val="tx1"/>
                </a:solidFill>
              </a:rPr>
              <a:t>to determine the selling price of houses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6A98396-3822-42BD-A199-7550BF5C0500}"/>
              </a:ext>
            </a:extLst>
          </p:cNvPr>
          <p:cNvSpPr/>
          <p:nvPr/>
        </p:nvSpPr>
        <p:spPr>
          <a:xfrm>
            <a:off x="4022540" y="1254822"/>
            <a:ext cx="1808144" cy="73844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1100" dirty="0">
                <a:solidFill>
                  <a:schemeClr val="tx1"/>
                </a:solidFill>
              </a:rPr>
              <a:t>There is no </a:t>
            </a:r>
            <a:r>
              <a:rPr lang="en-US" sz="1100" b="1" dirty="0">
                <a:solidFill>
                  <a:schemeClr val="tx1"/>
                </a:solidFill>
              </a:rPr>
              <a:t>specific application</a:t>
            </a:r>
            <a:r>
              <a:rPr lang="en-US" sz="1100" dirty="0">
                <a:solidFill>
                  <a:schemeClr val="tx1"/>
                </a:solidFill>
              </a:rPr>
              <a:t> to determine the selling price of a house in Jakarta</a:t>
            </a:r>
            <a:endParaRPr lang="en" sz="1100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2848EF-AFDD-458A-BD39-4631A25126A9}"/>
              </a:ext>
            </a:extLst>
          </p:cNvPr>
          <p:cNvSpPr/>
          <p:nvPr/>
        </p:nvSpPr>
        <p:spPr>
          <a:xfrm>
            <a:off x="5920986" y="1263130"/>
            <a:ext cx="2654975" cy="73844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1100" dirty="0">
                <a:solidFill>
                  <a:schemeClr val="tx1"/>
                </a:solidFill>
              </a:rPr>
              <a:t>House price trends tend to increase from year to year, making it an obstacle for some people in determining the selling price of their house.</a:t>
            </a:r>
            <a:endParaRPr lang="en" sz="11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2E94CF-F0D6-4098-82AF-85E9599AB48F}"/>
              </a:ext>
            </a:extLst>
          </p:cNvPr>
          <p:cNvSpPr/>
          <p:nvPr/>
        </p:nvSpPr>
        <p:spPr>
          <a:xfrm>
            <a:off x="2214397" y="2067939"/>
            <a:ext cx="6361564" cy="5143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1100">
                <a:solidFill>
                  <a:schemeClr val="tx1"/>
                </a:solidFill>
              </a:rPr>
              <a:t>How to determine the selling price of a house based on the specifications of the house?</a:t>
            </a:r>
            <a:endParaRPr lang="en" sz="11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18CDBC7-17C9-4D7F-AD81-68A344E6A860}"/>
              </a:ext>
            </a:extLst>
          </p:cNvPr>
          <p:cNvSpPr/>
          <p:nvPr/>
        </p:nvSpPr>
        <p:spPr>
          <a:xfrm>
            <a:off x="2214397" y="2651183"/>
            <a:ext cx="6361564" cy="34985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" sz="1200" b="1" i="1" dirty="0">
                <a:solidFill>
                  <a:schemeClr val="tx1"/>
                </a:solidFill>
              </a:rPr>
              <a:t>Machine Learning Regressive Model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FE037A3-1DE0-4927-8984-D581D52BAD9C}"/>
              </a:ext>
            </a:extLst>
          </p:cNvPr>
          <p:cNvSpPr/>
          <p:nvPr/>
        </p:nvSpPr>
        <p:spPr>
          <a:xfrm>
            <a:off x="2214397" y="3069966"/>
            <a:ext cx="2032019" cy="6442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100">
                <a:solidFill>
                  <a:schemeClr val="tx1"/>
                </a:solidFill>
              </a:rPr>
              <a:t>Determine the variables that influence house prices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13ACA5-9435-4B9B-AC6A-18341E470252}"/>
              </a:ext>
            </a:extLst>
          </p:cNvPr>
          <p:cNvSpPr/>
          <p:nvPr/>
        </p:nvSpPr>
        <p:spPr>
          <a:xfrm>
            <a:off x="4336720" y="3069966"/>
            <a:ext cx="1863187" cy="6442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1100">
                <a:solidFill>
                  <a:schemeClr val="tx1"/>
                </a:solidFill>
              </a:rPr>
              <a:t>Comparing several regression algorithms</a:t>
            </a:r>
            <a:endParaRPr lang="en" sz="11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97DC351-7882-4D77-AA18-16D0827E85BC}"/>
              </a:ext>
            </a:extLst>
          </p:cNvPr>
          <p:cNvSpPr/>
          <p:nvPr/>
        </p:nvSpPr>
        <p:spPr>
          <a:xfrm>
            <a:off x="6276106" y="3069966"/>
            <a:ext cx="2299855" cy="64425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1100">
                <a:solidFill>
                  <a:schemeClr val="tx1"/>
                </a:solidFill>
              </a:rPr>
              <a:t>Implement the best regression model</a:t>
            </a:r>
            <a:endParaRPr lang="en" sz="11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21BB56-9713-4A4F-99EC-DB8C6FE999D7}"/>
              </a:ext>
            </a:extLst>
          </p:cNvPr>
          <p:cNvSpPr/>
          <p:nvPr/>
        </p:nvSpPr>
        <p:spPr>
          <a:xfrm>
            <a:off x="2214397" y="3783142"/>
            <a:ext cx="2386421" cy="5143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1100">
                <a:solidFill>
                  <a:schemeClr val="tx1"/>
                </a:solidFill>
              </a:rPr>
              <a:t>Provides easy house price predictions</a:t>
            </a:r>
            <a:endParaRPr lang="en" sz="1100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FD3B9E-FB01-41FC-BDBC-D1B75EF5E185}"/>
              </a:ext>
            </a:extLst>
          </p:cNvPr>
          <p:cNvSpPr/>
          <p:nvPr/>
        </p:nvSpPr>
        <p:spPr>
          <a:xfrm>
            <a:off x="4691123" y="3781729"/>
            <a:ext cx="2386421" cy="5143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1100" dirty="0">
                <a:solidFill>
                  <a:schemeClr val="tx1"/>
                </a:solidFill>
              </a:rPr>
              <a:t>Helping the home appraisal process</a:t>
            </a:r>
            <a:endParaRPr lang="en" sz="1100" dirty="0">
              <a:solidFill>
                <a:schemeClr val="tx1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558FA6C-C8A8-44AC-8B2E-716012B3B5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33472" t="28665" r="33571" b="28476"/>
          <a:stretch/>
        </p:blipFill>
        <p:spPr>
          <a:xfrm>
            <a:off x="6602718" y="291202"/>
            <a:ext cx="259453" cy="240866"/>
          </a:xfrm>
          <a:prstGeom prst="rect">
            <a:avLst/>
          </a:prstGeom>
        </p:spPr>
      </p:pic>
      <p:sp>
        <p:nvSpPr>
          <p:cNvPr id="25" name="Google Shape;385;p75">
            <a:extLst>
              <a:ext uri="{FF2B5EF4-FFF2-40B4-BE49-F238E27FC236}">
                <a16:creationId xmlns:a16="http://schemas.microsoft.com/office/drawing/2014/main" id="{BE41F713-6A38-40CD-AD11-1B352F3839F3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30728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4F672D68-0816-41AA-8BEB-2BCBF0ECDBF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066385" y="2787060"/>
              <a:ext cx="3255720" cy="248193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55720" cy="2481931"/>
                    </a:xfrm>
                    <a:prstGeom prst="rect">
                      <a:avLst/>
                    </a:prstGeom>
                  </am3d:spPr>
                  <am3d:camera>
                    <am3d:pos x="0" y="0" z="6497875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976" d="1000000"/>
                    <am3d:preTrans dx="-26619973" dy="-11088152" dz="14607929"/>
                    <am3d:scale>
                      <am3d:sx n="1000000" d="1000000"/>
                      <am3d:sy n="1000000" d="1000000"/>
                      <am3d:sz n="1000000" d="1000000"/>
                    </am3d:scale>
                    <am3d:rot ax="-288747" ay="1390094" az="-11379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9788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4F672D68-0816-41AA-8BEB-2BCBF0ECDB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66385" y="2787060"/>
                <a:ext cx="3255720" cy="2481931"/>
              </a:xfrm>
              <a:prstGeom prst="rect">
                <a:avLst/>
              </a:prstGeom>
            </p:spPr>
          </p:pic>
        </mc:Fallback>
      </mc:AlternateContent>
      <p:sp>
        <p:nvSpPr>
          <p:cNvPr id="6" name="Google Shape;385;p75">
            <a:extLst>
              <a:ext uri="{FF2B5EF4-FFF2-40B4-BE49-F238E27FC236}">
                <a16:creationId xmlns:a16="http://schemas.microsoft.com/office/drawing/2014/main" id="{80FA9652-30E2-4B23-97D7-233E9623C849}"/>
              </a:ext>
            </a:extLst>
          </p:cNvPr>
          <p:cNvSpPr txBox="1"/>
          <p:nvPr/>
        </p:nvSpPr>
        <p:spPr>
          <a:xfrm>
            <a:off x="1674781" y="251536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Process of Engineering Data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D4A0F8-1276-4E10-92C9-8A3CE43D5C8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33472" t="28665" r="33571" b="28476"/>
          <a:stretch/>
        </p:blipFill>
        <p:spPr>
          <a:xfrm>
            <a:off x="6602718" y="291202"/>
            <a:ext cx="259453" cy="240866"/>
          </a:xfrm>
          <a:prstGeom prst="rect">
            <a:avLst/>
          </a:prstGeom>
        </p:spPr>
      </p:pic>
      <p:sp>
        <p:nvSpPr>
          <p:cNvPr id="11" name="Google Shape;385;p75">
            <a:extLst>
              <a:ext uri="{FF2B5EF4-FFF2-40B4-BE49-F238E27FC236}">
                <a16:creationId xmlns:a16="http://schemas.microsoft.com/office/drawing/2014/main" id="{66A1C287-F9BA-4D6C-B01A-949950883B4E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7BABBBB-8E4A-48F3-A0E8-FB873E2B3CF3}"/>
              </a:ext>
            </a:extLst>
          </p:cNvPr>
          <p:cNvGrpSpPr/>
          <p:nvPr/>
        </p:nvGrpSpPr>
        <p:grpSpPr>
          <a:xfrm>
            <a:off x="443345" y="1740173"/>
            <a:ext cx="7081582" cy="780467"/>
            <a:chOff x="464127" y="2006593"/>
            <a:chExt cx="7081582" cy="780467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56A46B1E-1D5F-429C-8EF8-A60D515857D5}"/>
                </a:ext>
              </a:extLst>
            </p:cNvPr>
            <p:cNvSpPr/>
            <p:nvPr/>
          </p:nvSpPr>
          <p:spPr>
            <a:xfrm>
              <a:off x="464127" y="2015836"/>
              <a:ext cx="2092037" cy="771224"/>
            </a:xfrm>
            <a:prstGeom prst="roundRect">
              <a:avLst/>
            </a:prstGeom>
            <a:grp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Web Scraping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B46FB709-4FA4-4EB0-893E-B45D41D27BA8}"/>
                </a:ext>
              </a:extLst>
            </p:cNvPr>
            <p:cNvSpPr/>
            <p:nvPr/>
          </p:nvSpPr>
          <p:spPr>
            <a:xfrm>
              <a:off x="2916383" y="2015836"/>
              <a:ext cx="2092037" cy="771224"/>
            </a:xfrm>
            <a:prstGeom prst="roundRect">
              <a:avLst/>
            </a:prstGeom>
            <a:grp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Data Cleaning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A207FC0-FC5E-4888-BBA8-434D8D8F4CDC}"/>
                </a:ext>
              </a:extLst>
            </p:cNvPr>
            <p:cNvSpPr/>
            <p:nvPr/>
          </p:nvSpPr>
          <p:spPr>
            <a:xfrm>
              <a:off x="5453672" y="2006593"/>
              <a:ext cx="2092037" cy="771224"/>
            </a:xfrm>
            <a:prstGeom prst="roundRect">
              <a:avLst/>
            </a:prstGeom>
            <a:grp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Saving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BFBFE84-920E-41FA-9069-317046D0C777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>
              <a:off x="2556164" y="2401448"/>
              <a:ext cx="353291" cy="0"/>
            </a:xfrm>
            <a:prstGeom prst="straightConnector1">
              <a:avLst/>
            </a:prstGeom>
            <a:grpFill/>
            <a:ln w="38100">
              <a:solidFill>
                <a:schemeClr val="accent4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DEE8235-7C69-4D07-A466-11C48D1206FB}"/>
                </a:ext>
              </a:extLst>
            </p:cNvPr>
            <p:cNvCxnSpPr/>
            <p:nvPr/>
          </p:nvCxnSpPr>
          <p:spPr>
            <a:xfrm>
              <a:off x="5001492" y="2392205"/>
              <a:ext cx="452180" cy="0"/>
            </a:xfrm>
            <a:prstGeom prst="straightConnector1">
              <a:avLst/>
            </a:prstGeom>
            <a:grpFill/>
            <a:ln w="38100">
              <a:solidFill>
                <a:schemeClr val="accent4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BEA623C-25B4-4F7C-8F2C-46B8C1DB2A46}"/>
              </a:ext>
            </a:extLst>
          </p:cNvPr>
          <p:cNvSpPr txBox="1"/>
          <p:nvPr/>
        </p:nvSpPr>
        <p:spPr>
          <a:xfrm>
            <a:off x="629019" y="2624107"/>
            <a:ext cx="1790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web scraping from the Lamudi.co.id website</a:t>
            </a:r>
            <a:endParaRPr 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27AC59-8601-41B2-916C-DB49FC0AB4B8}"/>
              </a:ext>
            </a:extLst>
          </p:cNvPr>
          <p:cNvSpPr txBox="1"/>
          <p:nvPr/>
        </p:nvSpPr>
        <p:spPr>
          <a:xfrm>
            <a:off x="2895601" y="2597904"/>
            <a:ext cx="2253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The data obtained from web-scraping is carried out by a data cleaning process</a:t>
            </a:r>
            <a:endParaRPr 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8EC649-EADE-4E98-887B-B06797E56799}"/>
              </a:ext>
            </a:extLst>
          </p:cNvPr>
          <p:cNvSpPr txBox="1"/>
          <p:nvPr/>
        </p:nvSpPr>
        <p:spPr>
          <a:xfrm>
            <a:off x="5498505" y="2592973"/>
            <a:ext cx="1790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when the data is clean enough, the clean data is then saved</a:t>
            </a:r>
          </a:p>
        </p:txBody>
      </p:sp>
    </p:spTree>
    <p:extLst>
      <p:ext uri="{BB962C8B-B14F-4D97-AF65-F5344CB8AC3E}">
        <p14:creationId xmlns:p14="http://schemas.microsoft.com/office/powerpoint/2010/main" val="885466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4F672D68-0816-41AA-8BEB-2BCBF0ECDBF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96579656"/>
                  </p:ext>
                </p:extLst>
              </p:nvPr>
            </p:nvGraphicFramePr>
            <p:xfrm>
              <a:off x="6066385" y="2787060"/>
              <a:ext cx="3255720" cy="248193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55720" cy="2481931"/>
                    </a:xfrm>
                    <a:prstGeom prst="rect">
                      <a:avLst/>
                    </a:prstGeom>
                  </am3d:spPr>
                  <am3d:camera>
                    <am3d:pos x="0" y="0" z="6497875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976" d="1000000"/>
                    <am3d:preTrans dx="-26619973" dy="-11088152" dz="14607929"/>
                    <am3d:scale>
                      <am3d:sx n="1000000" d="1000000"/>
                      <am3d:sy n="1000000" d="1000000"/>
                      <am3d:sz n="1000000" d="1000000"/>
                    </am3d:scale>
                    <am3d:rot ax="-288747" ay="1390094" az="-11379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9788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4F672D68-0816-41AA-8BEB-2BCBF0ECDB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66385" y="2787060"/>
                <a:ext cx="3255720" cy="248193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Google Shape;385;p75">
            <a:extLst>
              <a:ext uri="{FF2B5EF4-FFF2-40B4-BE49-F238E27FC236}">
                <a16:creationId xmlns:a16="http://schemas.microsoft.com/office/drawing/2014/main" id="{5347297B-2B83-4005-A7D4-4C0A9BB4ABEC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  <p:sp>
        <p:nvSpPr>
          <p:cNvPr id="6" name="Google Shape;385;p75">
            <a:extLst>
              <a:ext uri="{FF2B5EF4-FFF2-40B4-BE49-F238E27FC236}">
                <a16:creationId xmlns:a16="http://schemas.microsoft.com/office/drawing/2014/main" id="{80FA9652-30E2-4B23-97D7-233E9623C849}"/>
              </a:ext>
            </a:extLst>
          </p:cNvPr>
          <p:cNvSpPr txBox="1"/>
          <p:nvPr/>
        </p:nvSpPr>
        <p:spPr>
          <a:xfrm>
            <a:off x="1739192" y="251536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Overview Dataset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72A9A6-3E96-4AEA-866B-577D9ADEAA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5" r="255"/>
          <a:stretch/>
        </p:blipFill>
        <p:spPr>
          <a:xfrm>
            <a:off x="263236" y="1078653"/>
            <a:ext cx="8617528" cy="19889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AAD2B3A-7DE6-485F-B177-362E405BEB6C}"/>
              </a:ext>
            </a:extLst>
          </p:cNvPr>
          <p:cNvSpPr txBox="1"/>
          <p:nvPr/>
        </p:nvSpPr>
        <p:spPr>
          <a:xfrm>
            <a:off x="559744" y="3333645"/>
            <a:ext cx="5411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Sources :</a:t>
            </a:r>
            <a:r>
              <a:rPr lang="en-US" sz="1200" dirty="0"/>
              <a:t> </a:t>
            </a:r>
            <a:r>
              <a:rPr lang="en-US" sz="1200" dirty="0">
                <a:hlinkClick r:id="rId7"/>
              </a:rPr>
              <a:t>https://www.lamudi.co.id/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Method :</a:t>
            </a:r>
            <a:r>
              <a:rPr lang="en-US" sz="1200" dirty="0"/>
              <a:t> Scraping with Browser Extension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Have 10 column 2565 rows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2298FC-AAC6-428D-B756-F27DDC20F42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33472" t="28665" r="33571" b="28476"/>
          <a:stretch/>
        </p:blipFill>
        <p:spPr>
          <a:xfrm>
            <a:off x="6602718" y="291202"/>
            <a:ext cx="259453" cy="2408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5" name="Google Shape;385;p75">
            <a:extLst>
              <a:ext uri="{FF2B5EF4-FFF2-40B4-BE49-F238E27FC236}">
                <a16:creationId xmlns:a16="http://schemas.microsoft.com/office/drawing/2014/main" id="{92DDF2D1-CFEC-45F1-A4F4-AD2BC452EAC4}"/>
              </a:ext>
            </a:extLst>
          </p:cNvPr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Analysis Data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7527D-9A97-49B7-A5A3-46A0AD9A4F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</p:spPr>
      </p:pic>
      <p:sp>
        <p:nvSpPr>
          <p:cNvPr id="8" name="Google Shape;385;p75">
            <a:extLst>
              <a:ext uri="{FF2B5EF4-FFF2-40B4-BE49-F238E27FC236}">
                <a16:creationId xmlns:a16="http://schemas.microsoft.com/office/drawing/2014/main" id="{5CA7E0B5-4ABF-4754-BDA1-50CCBE0FDED6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  <p:sp>
        <p:nvSpPr>
          <p:cNvPr id="9" name="Google Shape;385;p75">
            <a:extLst>
              <a:ext uri="{FF2B5EF4-FFF2-40B4-BE49-F238E27FC236}">
                <a16:creationId xmlns:a16="http://schemas.microsoft.com/office/drawing/2014/main" id="{C35986E4-CAEE-418D-BE53-9B7B6922F3F5}"/>
              </a:ext>
            </a:extLst>
          </p:cNvPr>
          <p:cNvSpPr txBox="1"/>
          <p:nvPr/>
        </p:nvSpPr>
        <p:spPr>
          <a:xfrm>
            <a:off x="408128" y="862606"/>
            <a:ext cx="3377878" cy="889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3500"/>
            </a:pPr>
            <a:r>
              <a:rPr lang="en-US" sz="160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Differences in average house prices between 5 city areas in DKI Jakarta</a:t>
            </a:r>
            <a:endParaRPr sz="16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076CAD-8AC9-46E3-BE26-78067461A01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8988" t="12291" b="9337"/>
          <a:stretch/>
        </p:blipFill>
        <p:spPr>
          <a:xfrm>
            <a:off x="7783032" y="736689"/>
            <a:ext cx="707987" cy="4031001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ABBB24E-EE53-4CCE-A90B-99B1F2DFD2F3}"/>
              </a:ext>
            </a:extLst>
          </p:cNvPr>
          <p:cNvGrpSpPr/>
          <p:nvPr/>
        </p:nvGrpSpPr>
        <p:grpSpPr>
          <a:xfrm>
            <a:off x="3759637" y="949525"/>
            <a:ext cx="3882977" cy="3937676"/>
            <a:chOff x="3567545" y="925954"/>
            <a:chExt cx="3685348" cy="373726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6E45E53-1631-41CD-9885-45A116E018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756" t="23935" r="35153" b="20176"/>
            <a:stretch/>
          </p:blipFill>
          <p:spPr>
            <a:xfrm>
              <a:off x="3567545" y="925954"/>
              <a:ext cx="3685348" cy="3737263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F8DFB43-14B4-4131-B6D2-6A6C423BC0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4791" t="38807" r="19375" b="47881"/>
            <a:stretch/>
          </p:blipFill>
          <p:spPr>
            <a:xfrm>
              <a:off x="5584842" y="1165945"/>
              <a:ext cx="1294045" cy="97053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F029A23-2883-4980-AB9F-CCAAEF75EB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77056" t="61494" r="17847" b="28626"/>
            <a:stretch/>
          </p:blipFill>
          <p:spPr>
            <a:xfrm>
              <a:off x="5988128" y="2618952"/>
              <a:ext cx="1085667" cy="69162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D3DBB17A-AC2B-4BB7-9DCD-A819747754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0555" t="46534" r="24835" b="46051"/>
            <a:stretch/>
          </p:blipFill>
          <p:spPr>
            <a:xfrm>
              <a:off x="3996705" y="1472814"/>
              <a:ext cx="950410" cy="502448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2086C6C-DEAE-4C14-8855-025B4949D2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73285" t="62131" r="21606" b="30183"/>
            <a:stretch/>
          </p:blipFill>
          <p:spPr>
            <a:xfrm>
              <a:off x="4738678" y="2808031"/>
              <a:ext cx="996535" cy="492669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A580A73-0FC7-4F2E-8827-EF75C39A08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73979" t="63860" r="21234" b="28296"/>
            <a:stretch/>
          </p:blipFill>
          <p:spPr>
            <a:xfrm>
              <a:off x="5483553" y="1879795"/>
              <a:ext cx="1009149" cy="543512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35203AE-EC6C-4687-83D7-48509FAE19E9}"/>
              </a:ext>
            </a:extLst>
          </p:cNvPr>
          <p:cNvSpPr txBox="1"/>
          <p:nvPr/>
        </p:nvSpPr>
        <p:spPr>
          <a:xfrm>
            <a:off x="435053" y="1856534"/>
            <a:ext cx="36363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Central Jakarta is the city with the highest average house price, around IDR 12.5 billion (near the government office and business centers)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South Jakarta is the city with the second highest average house price, around IDR 11.7 billion (near with many Central Business District)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North Jakarta is the city with the third highest average house price, around IDR 5.7 billion (near with port, beach and tourist place)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West and East Jakarta are cities with an average house price &lt; IDR 3 billion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385;p75">
            <a:extLst>
              <a:ext uri="{FF2B5EF4-FFF2-40B4-BE49-F238E27FC236}">
                <a16:creationId xmlns:a16="http://schemas.microsoft.com/office/drawing/2014/main" id="{92DDF2D1-CFEC-45F1-A4F4-AD2BC452EAC4}"/>
              </a:ext>
            </a:extLst>
          </p:cNvPr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Analysis Data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7527D-9A97-49B7-A5A3-46A0AD9A4F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</p:spPr>
      </p:pic>
      <p:sp>
        <p:nvSpPr>
          <p:cNvPr id="8" name="Google Shape;385;p75">
            <a:extLst>
              <a:ext uri="{FF2B5EF4-FFF2-40B4-BE49-F238E27FC236}">
                <a16:creationId xmlns:a16="http://schemas.microsoft.com/office/drawing/2014/main" id="{5CA7E0B5-4ABF-4754-BDA1-50CCBE0FDED6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  <p:pic>
        <p:nvPicPr>
          <p:cNvPr id="10" name="Picture 9">
            <a:hlinkClick r:id="rId5"/>
            <a:extLst>
              <a:ext uri="{FF2B5EF4-FFF2-40B4-BE49-F238E27FC236}">
                <a16:creationId xmlns:a16="http://schemas.microsoft.com/office/drawing/2014/main" id="{21B6739E-6724-440A-A4D9-D80358E5DD8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8837"/>
          <a:stretch/>
        </p:blipFill>
        <p:spPr>
          <a:xfrm>
            <a:off x="491967" y="954923"/>
            <a:ext cx="4794254" cy="381220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1973162-047C-4656-8993-5FAA07C5C42D}"/>
              </a:ext>
            </a:extLst>
          </p:cNvPr>
          <p:cNvSpPr txBox="1"/>
          <p:nvPr/>
        </p:nvSpPr>
        <p:spPr>
          <a:xfrm>
            <a:off x="5545298" y="1706862"/>
            <a:ext cx="26337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A house with a red pin shows the price &gt; IDR 10 Billion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Houses with orange pins show the price is IDR 5-10 Billion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The house with the light green pin shows the price is IDR 2.5 - 5 Billion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Houses with dark green pins show the price is &lt; IDR 2.5 Billion</a:t>
            </a:r>
          </a:p>
        </p:txBody>
      </p:sp>
      <p:sp>
        <p:nvSpPr>
          <p:cNvPr id="13" name="Google Shape;385;p75">
            <a:extLst>
              <a:ext uri="{FF2B5EF4-FFF2-40B4-BE49-F238E27FC236}">
                <a16:creationId xmlns:a16="http://schemas.microsoft.com/office/drawing/2014/main" id="{BA1A92E4-59BD-44E7-8BF8-23D4281386F3}"/>
              </a:ext>
            </a:extLst>
          </p:cNvPr>
          <p:cNvSpPr txBox="1"/>
          <p:nvPr/>
        </p:nvSpPr>
        <p:spPr>
          <a:xfrm>
            <a:off x="5382491" y="844606"/>
            <a:ext cx="3331284" cy="745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>
              <a:buSzPts val="3500"/>
            </a:pPr>
            <a:r>
              <a:rPr lang="en-US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An overview of the distribution of houses and also their prices</a:t>
            </a:r>
            <a:endParaRPr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4842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5" name="Google Shape;385;p75">
            <a:extLst>
              <a:ext uri="{FF2B5EF4-FFF2-40B4-BE49-F238E27FC236}">
                <a16:creationId xmlns:a16="http://schemas.microsoft.com/office/drawing/2014/main" id="{92DDF2D1-CFEC-45F1-A4F4-AD2BC452EAC4}"/>
              </a:ext>
            </a:extLst>
          </p:cNvPr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Analysis Data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7527D-9A97-49B7-A5A3-46A0AD9A4F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</p:spPr>
      </p:pic>
      <p:sp>
        <p:nvSpPr>
          <p:cNvPr id="8" name="Google Shape;385;p75">
            <a:extLst>
              <a:ext uri="{FF2B5EF4-FFF2-40B4-BE49-F238E27FC236}">
                <a16:creationId xmlns:a16="http://schemas.microsoft.com/office/drawing/2014/main" id="{5CA7E0B5-4ABF-4754-BDA1-50CCBE0FDED6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ACBED7-C66E-46B9-8D5C-BA4CFA11C2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233" y="955442"/>
            <a:ext cx="6088730" cy="3762030"/>
          </a:xfrm>
          <a:prstGeom prst="rect">
            <a:avLst/>
          </a:prstGeom>
        </p:spPr>
      </p:pic>
      <p:sp>
        <p:nvSpPr>
          <p:cNvPr id="9" name="Google Shape;385;p75">
            <a:extLst>
              <a:ext uri="{FF2B5EF4-FFF2-40B4-BE49-F238E27FC236}">
                <a16:creationId xmlns:a16="http://schemas.microsoft.com/office/drawing/2014/main" id="{C57B1DAC-3560-422C-A817-B4D40E6EFD09}"/>
              </a:ext>
            </a:extLst>
          </p:cNvPr>
          <p:cNvSpPr txBox="1"/>
          <p:nvPr/>
        </p:nvSpPr>
        <p:spPr>
          <a:xfrm>
            <a:off x="6670963" y="844606"/>
            <a:ext cx="2042811" cy="745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>
              <a:buSzPts val="3500"/>
            </a:pPr>
            <a:r>
              <a:rPr lang="en-US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An overview of the distribution of houses and also their prices</a:t>
            </a:r>
            <a:endParaRPr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645111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5" name="Google Shape;385;p75">
            <a:extLst>
              <a:ext uri="{FF2B5EF4-FFF2-40B4-BE49-F238E27FC236}">
                <a16:creationId xmlns:a16="http://schemas.microsoft.com/office/drawing/2014/main" id="{92DDF2D1-CFEC-45F1-A4F4-AD2BC452EAC4}"/>
              </a:ext>
            </a:extLst>
          </p:cNvPr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Analysis Data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7527D-9A97-49B7-A5A3-46A0AD9A4F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</p:spPr>
      </p:pic>
      <p:sp>
        <p:nvSpPr>
          <p:cNvPr id="8" name="Google Shape;385;p75">
            <a:extLst>
              <a:ext uri="{FF2B5EF4-FFF2-40B4-BE49-F238E27FC236}">
                <a16:creationId xmlns:a16="http://schemas.microsoft.com/office/drawing/2014/main" id="{5CA7E0B5-4ABF-4754-BDA1-50CCBE0FDED6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E88628-3B1E-46FC-8B1F-090AC2DE6C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494" b="2622"/>
          <a:stretch/>
        </p:blipFill>
        <p:spPr>
          <a:xfrm>
            <a:off x="713509" y="943979"/>
            <a:ext cx="6982690" cy="29214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A8AF50A-B2DA-4644-B8D1-4BA2131B1483}"/>
              </a:ext>
            </a:extLst>
          </p:cNvPr>
          <p:cNvSpPr txBox="1"/>
          <p:nvPr/>
        </p:nvSpPr>
        <p:spPr>
          <a:xfrm>
            <a:off x="751745" y="3871538"/>
            <a:ext cx="803203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Menteng</a:t>
            </a:r>
            <a:r>
              <a:rPr lang="en-US" sz="1200" dirty="0"/>
              <a:t>, which is one of the sub-districts in Central Jakarta, has an average house price of IDR 38.3 billion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Setiabudi</a:t>
            </a:r>
            <a:r>
              <a:rPr lang="en-US" sz="1200" dirty="0"/>
              <a:t>, </a:t>
            </a:r>
            <a:r>
              <a:rPr lang="en-US" sz="1200" dirty="0" err="1"/>
              <a:t>Kebayoran</a:t>
            </a:r>
            <a:r>
              <a:rPr lang="en-US" sz="1200" dirty="0"/>
              <a:t> </a:t>
            </a:r>
            <a:r>
              <a:rPr lang="en-US" sz="1200" dirty="0" err="1"/>
              <a:t>Baru</a:t>
            </a:r>
            <a:r>
              <a:rPr lang="en-US" sz="1200" dirty="0"/>
              <a:t>, </a:t>
            </a:r>
            <a:r>
              <a:rPr lang="en-US" sz="1200" dirty="0" err="1"/>
              <a:t>Kebayoran</a:t>
            </a:r>
            <a:r>
              <a:rPr lang="en-US" sz="1200" dirty="0"/>
              <a:t> Lama have an average house price in the range of IDR 20 - 30 billion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Mampang</a:t>
            </a:r>
            <a:r>
              <a:rPr lang="en-US" sz="1200" dirty="0"/>
              <a:t> </a:t>
            </a:r>
            <a:r>
              <a:rPr lang="en-US" sz="1200" dirty="0" err="1"/>
              <a:t>Prapatan</a:t>
            </a:r>
            <a:r>
              <a:rPr lang="en-US" sz="1200" dirty="0"/>
              <a:t> and </a:t>
            </a:r>
            <a:r>
              <a:rPr lang="en-US" sz="1200" dirty="0" err="1"/>
              <a:t>Sawah</a:t>
            </a:r>
            <a:r>
              <a:rPr lang="en-US" sz="1200" dirty="0"/>
              <a:t> </a:t>
            </a:r>
            <a:r>
              <a:rPr lang="en-US" sz="1200" dirty="0" err="1"/>
              <a:t>Besar</a:t>
            </a:r>
            <a:r>
              <a:rPr lang="en-US" sz="1200" dirty="0"/>
              <a:t> have average house prices in the range of IDR 10 - 20 billion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Other sub-districts have an average house price &lt; IDR 10 billion</a:t>
            </a:r>
          </a:p>
        </p:txBody>
      </p:sp>
    </p:spTree>
    <p:extLst>
      <p:ext uri="{BB962C8B-B14F-4D97-AF65-F5344CB8AC3E}">
        <p14:creationId xmlns:p14="http://schemas.microsoft.com/office/powerpoint/2010/main" val="180935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5" name="Google Shape;385;p75">
            <a:extLst>
              <a:ext uri="{FF2B5EF4-FFF2-40B4-BE49-F238E27FC236}">
                <a16:creationId xmlns:a16="http://schemas.microsoft.com/office/drawing/2014/main" id="{92DDF2D1-CFEC-45F1-A4F4-AD2BC452EAC4}"/>
              </a:ext>
            </a:extLst>
          </p:cNvPr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200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Analysis Data</a:t>
            </a:r>
            <a:endParaRPr sz="3200"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7527D-9A97-49B7-A5A3-46A0AD9A4F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27787" t="21606" r="29556" b="23629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</p:spPr>
      </p:pic>
      <p:sp>
        <p:nvSpPr>
          <p:cNvPr id="8" name="Google Shape;385;p75">
            <a:extLst>
              <a:ext uri="{FF2B5EF4-FFF2-40B4-BE49-F238E27FC236}">
                <a16:creationId xmlns:a16="http://schemas.microsoft.com/office/drawing/2014/main" id="{5CA7E0B5-4ABF-4754-BDA1-50CCBE0FDED6}"/>
              </a:ext>
            </a:extLst>
          </p:cNvPr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Property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1200" dirty="0">
                <a:solidFill>
                  <a:srgbClr val="F06634"/>
                </a:solidFill>
                <a:latin typeface="Poppins ExtraBold" panose="00000900000000000000" pitchFamily="2" charset="0"/>
                <a:ea typeface="Work Sans ExtraBold"/>
                <a:cs typeface="Poppins ExtraBold" panose="00000900000000000000" pitchFamily="2" charset="0"/>
                <a:sym typeface="Work Sans ExtraBold"/>
              </a:rPr>
              <a:t>Worth</a:t>
            </a:r>
            <a:endParaRPr sz="1200" dirty="0">
              <a:solidFill>
                <a:srgbClr val="F06634"/>
              </a:solidFill>
              <a:latin typeface="Poppins ExtraBold" panose="00000900000000000000" pitchFamily="2" charset="0"/>
              <a:ea typeface="Work Sans ExtraBold"/>
              <a:cs typeface="Poppins ExtraBold" panose="00000900000000000000" pitchFamily="2" charset="0"/>
              <a:sym typeface="Work Sans ExtraBold"/>
            </a:endParaRPr>
          </a:p>
        </p:txBody>
      </p:sp>
      <p:sp>
        <p:nvSpPr>
          <p:cNvPr id="7" name="Google Shape;385;p75">
            <a:extLst>
              <a:ext uri="{FF2B5EF4-FFF2-40B4-BE49-F238E27FC236}">
                <a16:creationId xmlns:a16="http://schemas.microsoft.com/office/drawing/2014/main" id="{3089F683-309E-46AE-A4E7-35B81347D5AB}"/>
              </a:ext>
            </a:extLst>
          </p:cNvPr>
          <p:cNvSpPr txBox="1"/>
          <p:nvPr/>
        </p:nvSpPr>
        <p:spPr>
          <a:xfrm>
            <a:off x="408128" y="824983"/>
            <a:ext cx="8613030" cy="855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3500"/>
            </a:pPr>
            <a:r>
              <a:rPr lang="en-US" dirty="0">
                <a:solidFill>
                  <a:srgbClr val="F06634"/>
                </a:solidFill>
                <a:latin typeface="Poppins SemiBold" panose="00000700000000000000" pitchFamily="2" charset="0"/>
                <a:ea typeface="Work Sans ExtraBold"/>
                <a:cs typeface="Poppins SemiBold" panose="00000700000000000000" pitchFamily="2" charset="0"/>
                <a:sym typeface="Work Sans ExtraBold"/>
              </a:rPr>
              <a:t>Percentage distribution of houses based on price range in each city in DKI Jakarta</a:t>
            </a:r>
            <a:endParaRPr dirty="0">
              <a:solidFill>
                <a:srgbClr val="F06634"/>
              </a:solidFill>
              <a:latin typeface="Poppins SemiBold" panose="00000700000000000000" pitchFamily="2" charset="0"/>
              <a:ea typeface="Work Sans ExtraBold"/>
              <a:cs typeface="Poppins SemiBold" panose="00000700000000000000" pitchFamily="2" charset="0"/>
              <a:sym typeface="Work Sans ExtraBold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121B46-CC8F-4874-81F7-1F03C54D6E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40" t="9767"/>
          <a:stretch/>
        </p:blipFill>
        <p:spPr>
          <a:xfrm>
            <a:off x="417687" y="1145062"/>
            <a:ext cx="5508096" cy="37960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A31AE15-0D04-4450-829B-4F689094ABAD}"/>
              </a:ext>
            </a:extLst>
          </p:cNvPr>
          <p:cNvSpPr txBox="1"/>
          <p:nvPr/>
        </p:nvSpPr>
        <p:spPr>
          <a:xfrm>
            <a:off x="5531556" y="1488797"/>
            <a:ext cx="31947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Poppins" panose="00000500000000000000" pitchFamily="2" charset="0"/>
                <a:cs typeface="Poppins" panose="00000500000000000000" pitchFamily="2" charset="0"/>
              </a:rPr>
              <a:t>There are many choices of houses with prices &gt; IDR 5 Billion in the South Jakarta, North Jakarta and Central Jakarta areas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Poppins" panose="00000500000000000000" pitchFamily="2" charset="0"/>
                <a:cs typeface="Poppins" panose="00000500000000000000" pitchFamily="2" charset="0"/>
              </a:rPr>
              <a:t>But, if you want to find a price &lt; IDR 2.5 billion, the East Jakarta and West Jakarta areas could be an option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Poppins" panose="00000500000000000000" pitchFamily="2" charset="0"/>
                <a:cs typeface="Poppins" panose="00000500000000000000" pitchFamily="2" charset="0"/>
              </a:rPr>
              <a:t>Houses priced at IDR 2.5-5 Billion are available in all areas of DKI Jakarta with a percentage of around 20-29% in each district</a:t>
            </a:r>
          </a:p>
        </p:txBody>
      </p:sp>
    </p:spTree>
    <p:extLst>
      <p:ext uri="{BB962C8B-B14F-4D97-AF65-F5344CB8AC3E}">
        <p14:creationId xmlns:p14="http://schemas.microsoft.com/office/powerpoint/2010/main" val="2928334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874</Words>
  <Application>Microsoft Office PowerPoint</Application>
  <PresentationFormat>On-screen Show (16:9)</PresentationFormat>
  <Paragraphs>157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32" baseType="lpstr">
      <vt:lpstr>Work Sans ExtraBold</vt:lpstr>
      <vt:lpstr>Arial</vt:lpstr>
      <vt:lpstr>Poppins Light</vt:lpstr>
      <vt:lpstr>Work Sans</vt:lpstr>
      <vt:lpstr>Avenir</vt:lpstr>
      <vt:lpstr>Work Sans SemiBold</vt:lpstr>
      <vt:lpstr>Poppins</vt:lpstr>
      <vt:lpstr>Work Sans Medium</vt:lpstr>
      <vt:lpstr>Inter</vt:lpstr>
      <vt:lpstr>Poppins SemiBold</vt:lpstr>
      <vt:lpstr>Poppins ExtraBold</vt:lpstr>
      <vt:lpstr>Simple Light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USER</cp:lastModifiedBy>
  <cp:revision>54</cp:revision>
  <dcterms:modified xsi:type="dcterms:W3CDTF">2023-10-12T14:07:16Z</dcterms:modified>
</cp:coreProperties>
</file>